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74" r:id="rId5"/>
    <p:sldId id="299" r:id="rId6"/>
    <p:sldId id="276" r:id="rId7"/>
    <p:sldId id="277" r:id="rId8"/>
    <p:sldId id="278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2" r:id="rId20"/>
    <p:sldId id="293" r:id="rId21"/>
    <p:sldId id="29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3D3140-DFED-47A4-9967-C5838D39F760}">
          <p14:sldIdLst>
            <p14:sldId id="256"/>
            <p14:sldId id="272"/>
            <p14:sldId id="273"/>
            <p14:sldId id="274"/>
            <p14:sldId id="299"/>
            <p14:sldId id="276"/>
            <p14:sldId id="277"/>
            <p14:sldId id="278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2"/>
            <p14:sldId id="293"/>
            <p14:sldId id="29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84" y="-6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7.00 The runner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Ed Bradford &amp; John watson</a:t>
            </a:r>
          </a:p>
        </p:txBody>
      </p:sp>
      <p:pic>
        <p:nvPicPr>
          <p:cNvPr id="4" name="Picture 3" descr="Free photo: &lt;strong&gt;Baseball&lt;/strong&gt;, Scoring, Sliding, &lt;strong&gt;Runner&lt;/strong&gt; - Free Image on Pixabay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113"/>
            <a:ext cx="2902226" cy="38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4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5VVGP Home Run Derby: Interference (Traditional Cache) in Californi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836" y="1727200"/>
            <a:ext cx="3063338" cy="3600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314" y="195943"/>
            <a:ext cx="7460974" cy="540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7.08 </a:t>
            </a:r>
            <a:r>
              <a:rPr lang="en-US" sz="2800" dirty="0" err="1"/>
              <a:t>con’t</a:t>
            </a:r>
            <a:r>
              <a:rPr lang="en-US" sz="2800" dirty="0"/>
              <a:t> -  </a:t>
            </a:r>
            <a:r>
              <a:rPr lang="en-US" sz="2400" dirty="0"/>
              <a:t>The Runner is out for: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     Intentionally interfering with a thrown ball.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/>
              <a:t>Interfering with a fielder attempting to make a play </a:t>
            </a:r>
          </a:p>
          <a:p>
            <a:pPr marL="457200" indent="-457200"/>
            <a:r>
              <a:rPr lang="en-US" sz="2400" dirty="0"/>
              <a:t>	on a batted ball  -  Intentional or not !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400" u="sng" dirty="0">
                <a:solidFill>
                  <a:srgbClr val="C00000"/>
                </a:solidFill>
              </a:rPr>
              <a:t>Note: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/>
              <a:t>No Contact is needed</a:t>
            </a:r>
          </a:p>
          <a:p>
            <a:pPr marL="1371600" lvl="2" indent="-457200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If tagged while off a base with a live ball.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/>
              <a:t>Exception: over-sliding or over-running at 1B.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/>
              <a:t>Approved: Could be on Base on Balls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If base breaks away after runner has reached base </a:t>
            </a:r>
          </a:p>
          <a:p>
            <a:pPr marL="342900" indent="-342900"/>
            <a:r>
              <a:rPr lang="en-US" sz="2400" dirty="0"/>
              <a:t>	safely, Runner can go to the original position of base </a:t>
            </a:r>
          </a:p>
          <a:p>
            <a:pPr marL="342900" indent="-342900"/>
            <a:r>
              <a:rPr lang="en-US" sz="2400" dirty="0"/>
              <a:t>	or to the base itself.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780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35" y="326571"/>
            <a:ext cx="1137036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7.08 </a:t>
            </a:r>
            <a:r>
              <a:rPr lang="en-US" sz="2800" dirty="0" err="1"/>
              <a:t>con’t</a:t>
            </a:r>
            <a:r>
              <a:rPr lang="en-US" sz="2800" dirty="0"/>
              <a:t>-  Runner is out: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Failure to retouch a base after a fly ball is caught by a fielder, and the Runner or  the			appropriate base has been tagged (and appealed properly). Base runners can  			legally retouch as soon as a fair fly is touched or foul fly ball is caught.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Touched by a Fair ball before the ball passes an infielder or is touched by Pitcher. </a:t>
            </a:r>
          </a:p>
          <a:p>
            <a:r>
              <a:rPr lang="en-US" sz="2400" dirty="0"/>
              <a:t>	Immediate Dead Ball. No runner may score, no runners advance unless forced to do so.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EXCEPTION:   While in contact with a base, runner is touched by Infield Fly	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" name="Picture 2" descr="Wallhogs Winn &lt;strong&gt;Fly Ball&lt;/strong&gt; Cutout Wall Decal &amp; Reviews | Wayfai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3673102"/>
            <a:ext cx="3441148" cy="2396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817" y="3313043"/>
            <a:ext cx="62776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Note:</a:t>
            </a:r>
            <a:r>
              <a:rPr lang="en-US" sz="2400" dirty="0"/>
              <a:t> If touched by Infield Fly while off base, both</a:t>
            </a:r>
          </a:p>
          <a:p>
            <a:r>
              <a:rPr lang="en-US" sz="2400" dirty="0"/>
              <a:t>             		Runner and Batter are out.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Note:</a:t>
            </a:r>
            <a:r>
              <a:rPr lang="en-US" sz="2400" dirty="0"/>
              <a:t>  If 2 Runners touched by the same fair ball, </a:t>
            </a:r>
          </a:p>
          <a:p>
            <a:pPr algn="ctr"/>
            <a:r>
              <a:rPr lang="en-US" sz="2400" dirty="0"/>
              <a:t>		only 1</a:t>
            </a:r>
            <a:r>
              <a:rPr lang="en-US" sz="2400" baseline="30000" dirty="0"/>
              <a:t>st</a:t>
            </a:r>
            <a:r>
              <a:rPr lang="en-US" sz="2400" dirty="0"/>
              <a:t> touched is out since ball is</a:t>
            </a:r>
          </a:p>
          <a:p>
            <a:pPr algn="ctr"/>
            <a:r>
              <a:rPr lang="en-US" sz="2400" dirty="0"/>
              <a:t>            	 “Dead” immediately.</a:t>
            </a:r>
          </a:p>
        </p:txBody>
      </p:sp>
    </p:spTree>
    <p:extLst>
      <p:ext uri="{BB962C8B-B14F-4D97-AF65-F5344CB8AC3E}">
        <p14:creationId xmlns:p14="http://schemas.microsoft.com/office/powerpoint/2010/main" val="316584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591" y="339634"/>
            <a:ext cx="104303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7.08 </a:t>
            </a:r>
            <a:r>
              <a:rPr lang="en-US" sz="2800" dirty="0" err="1"/>
              <a:t>con’t</a:t>
            </a:r>
            <a:r>
              <a:rPr lang="en-US" sz="2800" dirty="0"/>
              <a:t>- The Runner is out if: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While attempting to score at home - the Batter interferes with catcher or other </a:t>
            </a:r>
          </a:p>
          <a:p>
            <a:r>
              <a:rPr lang="en-US" sz="2400" dirty="0"/>
              <a:t>		fielder ( with less than 2 outs ).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Same play </a:t>
            </a:r>
            <a:r>
              <a:rPr lang="en-US" sz="2400" dirty="0">
                <a:solidFill>
                  <a:srgbClr val="C00000"/>
                </a:solidFill>
              </a:rPr>
              <a:t>with 2 outs</a:t>
            </a:r>
            <a:r>
              <a:rPr lang="en-US" sz="2400" dirty="0"/>
              <a:t>, the </a:t>
            </a:r>
            <a:r>
              <a:rPr lang="en-US" sz="2400" u="sng" dirty="0"/>
              <a:t>Batter</a:t>
            </a:r>
            <a:r>
              <a:rPr lang="en-US" sz="2400" dirty="0"/>
              <a:t> is declared out and no run scores.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Passing a preceding runner – Ball remains live…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After acquiring a base, runs bases in reverse order to confuse defense or</a:t>
            </a:r>
          </a:p>
          <a:p>
            <a:r>
              <a:rPr lang="en-US" sz="2400" dirty="0"/>
              <a:t>make a travesty of the game. Call “time” immediately - and declare the runner out.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191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539" y="463826"/>
            <a:ext cx="111492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7.08 </a:t>
            </a:r>
            <a:r>
              <a:rPr lang="en-US" sz="2800" dirty="0" err="1"/>
              <a:t>con’t</a:t>
            </a:r>
            <a:r>
              <a:rPr lang="en-US" sz="2800" dirty="0"/>
              <a:t>- </a:t>
            </a:r>
            <a:r>
              <a:rPr lang="en-US" sz="2400" dirty="0"/>
              <a:t>Leaving 1</a:t>
            </a:r>
            <a:r>
              <a:rPr lang="en-US" sz="2400" baseline="30000" dirty="0"/>
              <a:t>st</a:t>
            </a:r>
            <a:r>
              <a:rPr lang="en-US" sz="2400" dirty="0"/>
              <a:t> base after over-running or over-sliding. If </a:t>
            </a:r>
            <a:r>
              <a:rPr lang="en-US" sz="2400" dirty="0">
                <a:solidFill>
                  <a:srgbClr val="C00000"/>
                </a:solidFill>
              </a:rPr>
              <a:t>attempting to advance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	to 2</a:t>
            </a:r>
            <a:r>
              <a:rPr lang="en-US" sz="2400" baseline="30000" dirty="0">
                <a:solidFill>
                  <a:srgbClr val="C00000"/>
                </a:solidFill>
              </a:rPr>
              <a:t>nd</a:t>
            </a:r>
            <a:r>
              <a:rPr lang="en-US" sz="2400" dirty="0"/>
              <a:t>, the Runner is out, if tagged. Same situation, but heads to Dugout or toward a </a:t>
            </a:r>
          </a:p>
          <a:p>
            <a:r>
              <a:rPr lang="en-US" sz="2400" dirty="0"/>
              <a:t>	Defensive position and fails to return to 1</a:t>
            </a:r>
            <a:r>
              <a:rPr lang="en-US" sz="2400" baseline="30000" dirty="0"/>
              <a:t>st</a:t>
            </a:r>
            <a:r>
              <a:rPr lang="en-US" sz="2400" dirty="0"/>
              <a:t> base immediately, thus </a:t>
            </a:r>
            <a:r>
              <a:rPr lang="en-US" sz="2400" dirty="0">
                <a:solidFill>
                  <a:srgbClr val="C00000"/>
                </a:solidFill>
              </a:rPr>
              <a:t>abandoning the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	bases </a:t>
            </a:r>
            <a:r>
              <a:rPr lang="en-US" sz="2400" dirty="0"/>
              <a:t> -  Runner is out on appeal, if tagged or the base is tagged.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8539" y="2286000"/>
            <a:ext cx="70236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7.08 Final-   Runner out …</a:t>
            </a:r>
          </a:p>
          <a:p>
            <a:r>
              <a:rPr lang="en-US" sz="2400" dirty="0"/>
              <a:t>When runner fails to touch home plate and makes no attempt to return to the plate  -  Umpire makes no call. The Catcher (or other Fielder) touches/steps on plate, and appeals to Umpire for decision. 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Note: This rule only applies when Runner is headed to the  Dugout and makes no attempt to get back.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5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591" y="622852"/>
            <a:ext cx="622852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7.09- It is Interference when:</a:t>
            </a:r>
          </a:p>
          <a:p>
            <a:endParaRPr lang="en-US" sz="2800" dirty="0"/>
          </a:p>
          <a:p>
            <a:r>
              <a:rPr lang="en-US" sz="2400" dirty="0"/>
              <a:t>D -  Any member(s) of the Offense stand or gather around any base to which a Runner is advancing to confuse, hinder, or add difficulty on the Fielders. </a:t>
            </a:r>
            <a:r>
              <a:rPr lang="en-US" sz="2400" dirty="0">
                <a:solidFill>
                  <a:srgbClr val="C00000"/>
                </a:solidFill>
              </a:rPr>
              <a:t>Runner is out by the action of his Teammate(s)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400" dirty="0"/>
              <a:t>E -  Any Batter or Runner who was just retired, hinders or impedes any following play being made on a runner. </a:t>
            </a:r>
            <a:r>
              <a:rPr lang="en-US" sz="2400" dirty="0">
                <a:solidFill>
                  <a:srgbClr val="C00000"/>
                </a:solidFill>
              </a:rPr>
              <a:t>That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Runner is out by the action of Teammate.</a:t>
            </a:r>
          </a:p>
          <a:p>
            <a:pPr lvl="3"/>
            <a:endParaRPr lang="en-US" sz="2800" dirty="0"/>
          </a:p>
          <a:p>
            <a:pPr lvl="3"/>
            <a:r>
              <a:rPr lang="en-US" sz="2400" dirty="0"/>
              <a:t> </a:t>
            </a:r>
            <a:r>
              <a:rPr lang="en-US" sz="2800" dirty="0"/>
              <a:t>        </a:t>
            </a:r>
          </a:p>
        </p:txBody>
      </p:sp>
      <p:pic>
        <p:nvPicPr>
          <p:cNvPr id="3" name="Picture 2" descr="It's like Total Recall , except Sharon Stone isn't in your bathroom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012" y="1261533"/>
            <a:ext cx="3266743" cy="38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896" y="477078"/>
            <a:ext cx="63610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7.09 </a:t>
            </a:r>
            <a:r>
              <a:rPr lang="en-US" sz="2800" dirty="0" err="1"/>
              <a:t>con’t</a:t>
            </a:r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F- A Runner deliberately interferes with a Batted       ball or a Fielder making a play with obvious intent to break up a Double Play. </a:t>
            </a:r>
            <a:r>
              <a:rPr lang="en-US" sz="2400" dirty="0">
                <a:solidFill>
                  <a:srgbClr val="C00000"/>
                </a:solidFill>
              </a:rPr>
              <a:t>The Ball is dead, Runner and Batter-Runner are both out. No Runners may advance or score.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G- A Batter-Runner deliberately interferes with a</a:t>
            </a:r>
          </a:p>
          <a:p>
            <a:r>
              <a:rPr lang="en-US" sz="2400" dirty="0"/>
              <a:t>Batted ball or a Fielder making a play, the ball is </a:t>
            </a:r>
          </a:p>
          <a:p>
            <a:r>
              <a:rPr lang="en-US" sz="2400" dirty="0"/>
              <a:t>Dead, </a:t>
            </a:r>
            <a:r>
              <a:rPr lang="en-US" sz="2400" dirty="0">
                <a:solidFill>
                  <a:srgbClr val="C00000"/>
                </a:solidFill>
              </a:rPr>
              <a:t>both Batter-Runner and the Runner </a:t>
            </a:r>
            <a:r>
              <a:rPr lang="en-US" sz="2400" u="sng" dirty="0">
                <a:solidFill>
                  <a:srgbClr val="C00000"/>
                </a:solidFill>
              </a:rPr>
              <a:t>closest</a:t>
            </a:r>
          </a:p>
          <a:p>
            <a:r>
              <a:rPr lang="en-US" sz="2400" u="sng" dirty="0">
                <a:solidFill>
                  <a:srgbClr val="C00000"/>
                </a:solidFill>
              </a:rPr>
              <a:t>to home</a:t>
            </a:r>
            <a:r>
              <a:rPr lang="en-US" sz="2400" dirty="0">
                <a:solidFill>
                  <a:srgbClr val="C00000"/>
                </a:solidFill>
              </a:rPr>
              <a:t> are declared out, no matter where the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Double Play may have been possible.</a:t>
            </a:r>
          </a:p>
        </p:txBody>
      </p:sp>
      <p:pic>
        <p:nvPicPr>
          <p:cNvPr id="3" name="Picture 2" descr="Angel Franco of the Naturals breaks up the &lt;strong&gt;double&lt;/strong&gt; &lt;strong&gt;play&lt;/strong&gt;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167" y="1405467"/>
            <a:ext cx="3326189" cy="41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0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3" y="424070"/>
            <a:ext cx="61028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7.09 </a:t>
            </a:r>
            <a:r>
              <a:rPr lang="en-US" sz="2800" dirty="0" err="1"/>
              <a:t>con’t</a:t>
            </a:r>
            <a:r>
              <a:rPr lang="en-US" sz="2800" dirty="0"/>
              <a:t>-</a:t>
            </a:r>
          </a:p>
          <a:p>
            <a:r>
              <a:rPr lang="en-US" sz="2400" dirty="0"/>
              <a:t>H- Assisted Runner by Base Coach- physically assists the Runner in returning to or leaving a base. ( </a:t>
            </a:r>
            <a:r>
              <a:rPr lang="en-US" sz="2000" dirty="0"/>
              <a:t>High - 5 is OK! 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AR- </a:t>
            </a:r>
            <a:r>
              <a:rPr lang="en-US" sz="2400" dirty="0"/>
              <a:t>If play is being made on Assisted Runner, the Runner is out, and all other Runners return to base occupied at the time of interference. If no play on Assisted Runner, </a:t>
            </a:r>
            <a:r>
              <a:rPr lang="en-US" sz="2400" dirty="0">
                <a:solidFill>
                  <a:srgbClr val="FF0000"/>
                </a:solidFill>
              </a:rPr>
              <a:t>Runner is out and play continues (Delayed Dead Ball)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I- Runner on 3</a:t>
            </a:r>
            <a:r>
              <a:rPr lang="en-US" sz="2400" baseline="30000" dirty="0"/>
              <a:t>rd</a:t>
            </a:r>
            <a:r>
              <a:rPr lang="en-US" sz="2400" dirty="0"/>
              <a:t> Base, the Base Coach leaves the box and acts in a manner to draw a throw</a:t>
            </a:r>
          </a:p>
        </p:txBody>
      </p:sp>
    </p:spTree>
    <p:extLst>
      <p:ext uri="{BB962C8B-B14F-4D97-AF65-F5344CB8AC3E}">
        <p14:creationId xmlns:p14="http://schemas.microsoft.com/office/powerpoint/2010/main" val="3791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617" y="583096"/>
            <a:ext cx="1044869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7.09 J- </a:t>
            </a:r>
            <a:r>
              <a:rPr lang="en-US" sz="2400" dirty="0"/>
              <a:t>The Runner fails to avoid a fielder who is attempting a play or intentionally</a:t>
            </a:r>
          </a:p>
          <a:p>
            <a:r>
              <a:rPr lang="en-US" sz="2400" dirty="0"/>
              <a:t>                  interferes with a thrown ball. With 2 or more infielders, </a:t>
            </a:r>
            <a:r>
              <a:rPr lang="en-US" sz="2400" dirty="0">
                <a:solidFill>
                  <a:srgbClr val="0070C0"/>
                </a:solidFill>
              </a:rPr>
              <a:t>Umpire</a:t>
            </a:r>
            <a:r>
              <a:rPr lang="en-US" sz="2400" dirty="0"/>
              <a:t> will </a:t>
            </a:r>
          </a:p>
          <a:p>
            <a:r>
              <a:rPr lang="en-US" sz="2400" dirty="0"/>
              <a:t>                  determine which Fielder is entitled to Interference Rule.</a:t>
            </a:r>
            <a:endParaRPr lang="en-US" sz="2800" dirty="0"/>
          </a:p>
        </p:txBody>
      </p:sp>
      <p:pic>
        <p:nvPicPr>
          <p:cNvPr id="3" name="Picture 2" descr="Toronto Blue Jays' Colby Rasmus (28) before turning the &lt;strong&gt;double&lt;/strong&gt; &lt;strong&gt;play&lt;/strong&gt;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933" y="2598935"/>
            <a:ext cx="7616318" cy="279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15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278295"/>
            <a:ext cx="1122390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7.09 </a:t>
            </a:r>
            <a:r>
              <a:rPr lang="en-US" sz="2800" dirty="0" err="1"/>
              <a:t>con’t</a:t>
            </a:r>
            <a:r>
              <a:rPr lang="en-US" sz="2800" dirty="0"/>
              <a:t>- </a:t>
            </a:r>
            <a:r>
              <a:rPr lang="en-US" sz="2400" dirty="0"/>
              <a:t>K- A fair ball touches the Batter or Runner in Fair Territory before touching</a:t>
            </a:r>
          </a:p>
          <a:p>
            <a:r>
              <a:rPr lang="en-US" sz="2400" dirty="0"/>
              <a:t>	Pitcher or passing a Fielder. If Ball goes through or by the infielder and then touches </a:t>
            </a:r>
          </a:p>
          <a:p>
            <a:r>
              <a:rPr lang="en-US" sz="2400" dirty="0"/>
              <a:t>	a Runner right behind said infielder and </a:t>
            </a:r>
            <a:r>
              <a:rPr lang="en-US" sz="2400" dirty="0">
                <a:solidFill>
                  <a:srgbClr val="FF0000"/>
                </a:solidFill>
              </a:rPr>
              <a:t>No Other Infielder </a:t>
            </a:r>
            <a:r>
              <a:rPr lang="en-US" sz="2400" dirty="0"/>
              <a:t>had a chance to make a</a:t>
            </a:r>
          </a:p>
          <a:p>
            <a:r>
              <a:rPr lang="en-US" sz="2400" dirty="0"/>
              <a:t>	play, the Runner is not out. If the Runner </a:t>
            </a:r>
            <a:r>
              <a:rPr lang="en-US" sz="2400" dirty="0">
                <a:solidFill>
                  <a:srgbClr val="FF0000"/>
                </a:solidFill>
              </a:rPr>
              <a:t>intentionally touches same batted ball </a:t>
            </a:r>
            <a:r>
              <a:rPr lang="en-US" sz="2400" dirty="0"/>
              <a:t>on</a:t>
            </a:r>
          </a:p>
          <a:p>
            <a:r>
              <a:rPr lang="en-US" sz="2400" dirty="0"/>
              <a:t>	which Infielder had missed a play, the Runner is now out for Interference.           </a:t>
            </a:r>
            <a:endParaRPr lang="en-US" sz="2800" dirty="0"/>
          </a:p>
        </p:txBody>
      </p:sp>
      <p:pic>
        <p:nvPicPr>
          <p:cNvPr id="3" name="Picture 2" descr="... &lt;strong&gt;batted&lt;/strong&gt; &lt;strong&gt;ball&lt;/strong&gt; and being called out for &lt;strong&gt;interference&lt;/strong&gt; in the ninth inn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32" y="3005416"/>
            <a:ext cx="7544927" cy="24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29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609" y="596348"/>
            <a:ext cx="73449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7.10 Appeals</a:t>
            </a:r>
          </a:p>
          <a:p>
            <a:pPr marL="971550" lvl="1" indent="-514350">
              <a:buAutoNum type="alphaUcParenR"/>
            </a:pPr>
            <a:r>
              <a:rPr lang="en-US" sz="2400" dirty="0"/>
              <a:t>Tag Ups- No Flying Starts</a:t>
            </a:r>
          </a:p>
          <a:p>
            <a:r>
              <a:rPr lang="en-US" sz="2400" dirty="0"/>
              <a:t>	B)     While advancing or returning to a base, Runner</a:t>
            </a:r>
          </a:p>
          <a:p>
            <a:r>
              <a:rPr lang="en-US" sz="2400" dirty="0"/>
              <a:t>                  	 fails to touch each base in order</a:t>
            </a:r>
          </a:p>
          <a:p>
            <a:r>
              <a:rPr lang="en-US" sz="2800" dirty="0">
                <a:solidFill>
                  <a:srgbClr val="C00000"/>
                </a:solidFill>
              </a:rPr>
              <a:t>AR</a:t>
            </a:r>
            <a:r>
              <a:rPr lang="en-US" sz="2800" dirty="0"/>
              <a:t> -</a:t>
            </a:r>
            <a:r>
              <a:rPr lang="en-US" sz="2400" dirty="0"/>
              <a:t> Can’t retouch after a Following Runner has scored</a:t>
            </a:r>
          </a:p>
          <a:p>
            <a:r>
              <a:rPr lang="en-US" sz="2400" dirty="0"/>
              <a:t>         - No return when ball is dead.</a:t>
            </a:r>
          </a:p>
          <a:p>
            <a:r>
              <a:rPr lang="en-US" sz="2400" dirty="0"/>
              <a:t>          </a:t>
            </a:r>
          </a:p>
          <a:p>
            <a:pPr marL="457200" indent="-457200">
              <a:buAutoNum type="alphaUcParenR" startAt="4"/>
            </a:pPr>
            <a:r>
              <a:rPr lang="en-US" sz="2400" dirty="0"/>
              <a:t>The Runner fails to touch </a:t>
            </a:r>
          </a:p>
          <a:p>
            <a:pPr marL="457200" indent="-457200"/>
            <a:r>
              <a:rPr lang="en-US" sz="2400" dirty="0"/>
              <a:t>	the plate, and makes</a:t>
            </a:r>
          </a:p>
          <a:p>
            <a:r>
              <a:rPr lang="en-US" sz="2400" dirty="0"/>
              <a:t>         no attempt to return, </a:t>
            </a:r>
          </a:p>
          <a:p>
            <a:r>
              <a:rPr lang="en-US" sz="2400" dirty="0"/>
              <a:t>	enters Dugout or </a:t>
            </a:r>
          </a:p>
          <a:p>
            <a:r>
              <a:rPr lang="en-US" sz="2400" dirty="0"/>
              <a:t>	other Dead Ball area. </a:t>
            </a:r>
            <a:endParaRPr lang="en-US" sz="2800" dirty="0"/>
          </a:p>
        </p:txBody>
      </p:sp>
      <p:pic>
        <p:nvPicPr>
          <p:cNvPr id="3" name="Picture 2" descr="Criminal &lt;strong&gt;Appeals&lt;/strong&gt; in Californ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067" y="3652382"/>
            <a:ext cx="5942042" cy="172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8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73" y="278295"/>
            <a:ext cx="1108886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7.01  A Runner acquires the right to an unoccupied base until retired</a:t>
            </a:r>
          </a:p>
          <a:p>
            <a:r>
              <a:rPr lang="en-US" sz="2800" dirty="0"/>
              <a:t>          or forced to vacate it for another runner. Once the Pitcher is on the</a:t>
            </a:r>
          </a:p>
          <a:p>
            <a:r>
              <a:rPr lang="en-US" sz="2800" dirty="0"/>
              <a:t>          Pitcher’s plate, the runner may not return to a previously occupied</a:t>
            </a:r>
          </a:p>
          <a:p>
            <a:r>
              <a:rPr lang="en-US" sz="2800" dirty="0"/>
              <a:t>          base.</a:t>
            </a:r>
          </a:p>
          <a:p>
            <a:endParaRPr lang="en-US" sz="2800" dirty="0"/>
          </a:p>
          <a:p>
            <a:r>
              <a:rPr lang="en-US" sz="2800" dirty="0"/>
              <a:t>7.02  A Runner shall touch 1</a:t>
            </a:r>
            <a:r>
              <a:rPr lang="en-US" sz="2800" baseline="30000" dirty="0"/>
              <a:t>st</a:t>
            </a:r>
            <a:r>
              <a:rPr lang="en-US" sz="2800" dirty="0"/>
              <a:t>, 2</a:t>
            </a:r>
            <a:r>
              <a:rPr lang="en-US" sz="2800" baseline="30000" dirty="0"/>
              <a:t>nd</a:t>
            </a:r>
            <a:r>
              <a:rPr lang="en-US" sz="2800" dirty="0"/>
              <a:t>, 3</a:t>
            </a:r>
            <a:r>
              <a:rPr lang="en-US" sz="2800" baseline="30000" dirty="0"/>
              <a:t>rd</a:t>
            </a:r>
            <a:r>
              <a:rPr lang="en-US" sz="2800" dirty="0"/>
              <a:t>, and Home Plate in order. If forced to</a:t>
            </a:r>
          </a:p>
          <a:p>
            <a:r>
              <a:rPr lang="en-US" sz="2800" dirty="0"/>
              <a:t>          return, the Runner shall retouch in proper order, unless there is a dead</a:t>
            </a:r>
          </a:p>
          <a:p>
            <a:r>
              <a:rPr lang="en-US" sz="2800" dirty="0"/>
              <a:t>          ball. </a:t>
            </a:r>
          </a:p>
          <a:p>
            <a:endParaRPr lang="en-US" sz="2800" dirty="0"/>
          </a:p>
        </p:txBody>
      </p:sp>
      <p:pic>
        <p:nvPicPr>
          <p:cNvPr id="3" name="Picture 2" descr="أول قاعدة في ملعب البيسبول وتليها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932" y="3863501"/>
            <a:ext cx="4365947" cy="216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8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5" y="450763"/>
            <a:ext cx="11071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Any Appeal must be made before the next Pitch, Play, or Attempted Play. If a violation</a:t>
            </a:r>
          </a:p>
          <a:p>
            <a:r>
              <a:rPr lang="en-US" sz="2400" dirty="0"/>
              <a:t>Occurs during a play which ends a half inning, the Appeal must be made before all</a:t>
            </a:r>
          </a:p>
          <a:p>
            <a:r>
              <a:rPr lang="en-US" sz="2400" dirty="0"/>
              <a:t>Defensive Players have left Fair territory. </a:t>
            </a:r>
            <a:r>
              <a:rPr lang="en-US" sz="2400" dirty="0">
                <a:solidFill>
                  <a:srgbClr val="C00000"/>
                </a:solidFill>
              </a:rPr>
              <a:t>Exception: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Retrieving the ball that went into</a:t>
            </a:r>
          </a:p>
          <a:p>
            <a:r>
              <a:rPr lang="en-US" sz="2400" dirty="0"/>
              <a:t>Foul Territory in order to make an Appeal, </a:t>
            </a:r>
            <a:r>
              <a:rPr lang="en-US" sz="2400" dirty="0">
                <a:solidFill>
                  <a:srgbClr val="C00000"/>
                </a:solidFill>
              </a:rPr>
              <a:t>or</a:t>
            </a:r>
            <a:r>
              <a:rPr lang="en-US" sz="2400" dirty="0"/>
              <a:t> a catcher making an appeal who never</a:t>
            </a:r>
          </a:p>
          <a:p>
            <a:r>
              <a:rPr lang="en-US" sz="2400" dirty="0"/>
              <a:t>Entered Fair Territory are adjudged to be properly appealed.</a:t>
            </a:r>
          </a:p>
        </p:txBody>
      </p:sp>
      <p:pic>
        <p:nvPicPr>
          <p:cNvPr id="4" name="Picture 3" descr="&lt;strong&gt;Baseball Catcher&lt;/strong&gt; - &lt;strong&gt;Catchers&lt;/strong&gt; Guide, &lt;strong&gt;Catchers&lt;/strong&gt; Drills, and &lt;strong&gt;Catchers&lt;/strong&gt; Ge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08" y="2929467"/>
            <a:ext cx="4213844" cy="264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87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s: Oregon baseball wins 10th in a row, defeats Long Beach State 8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299" y="1524000"/>
            <a:ext cx="2769866" cy="3962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137" y="538700"/>
            <a:ext cx="79160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7.14    Special Pinch Runner….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Any Player in the Line-Up may be removed for a Special </a:t>
            </a:r>
          </a:p>
          <a:p>
            <a:r>
              <a:rPr lang="en-US" sz="2400" dirty="0"/>
              <a:t>        Pinch Runner, </a:t>
            </a:r>
            <a:r>
              <a:rPr lang="en-US" sz="2400" dirty="0">
                <a:solidFill>
                  <a:srgbClr val="C00000"/>
                </a:solidFill>
              </a:rPr>
              <a:t>one time during the game.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Pinch Runner cannot currently be in the Line-Up.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Can’t be used if League is using Continuous Batting Order.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u="sng" dirty="0">
                <a:solidFill>
                  <a:srgbClr val="C00000"/>
                </a:solidFill>
              </a:rPr>
              <a:t>Notes: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	</a:t>
            </a:r>
            <a:r>
              <a:rPr lang="en-US" sz="2400" dirty="0"/>
              <a:t>-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Record who got pinch run for!!!!  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	        - </a:t>
            </a:r>
            <a:r>
              <a:rPr lang="en-US" sz="2400" dirty="0">
                <a:solidFill>
                  <a:srgbClr val="C00000"/>
                </a:solidFill>
              </a:rPr>
              <a:t>Continuous </a:t>
            </a:r>
            <a:r>
              <a:rPr lang="en-US" sz="2400" dirty="0"/>
              <a:t>means Everybody has to be in </a:t>
            </a:r>
          </a:p>
          <a:p>
            <a:r>
              <a:rPr lang="en-US" sz="2400" dirty="0"/>
              <a:t>		   the Line-Up.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2" y="348511"/>
            <a:ext cx="111072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7.03   Two Runners can’t occupy the same base: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>
                <a:latin typeface="Arial Rounded MT Bold" pitchFamily="34" charset="0"/>
              </a:rPr>
              <a:t>The preceding runner is entitled to the base, and the </a:t>
            </a:r>
            <a:r>
              <a:rPr lang="en-US" sz="2800" dirty="0">
                <a:solidFill>
                  <a:srgbClr val="C00000"/>
                </a:solidFill>
                <a:latin typeface="Arial Rounded MT Bold" pitchFamily="34" charset="0"/>
              </a:rPr>
              <a:t>“Trailing” </a:t>
            </a:r>
            <a:r>
              <a:rPr lang="en-US" sz="2800" dirty="0">
                <a:latin typeface="Arial Rounded MT Bold" pitchFamily="34" charset="0"/>
              </a:rPr>
              <a:t>runner is out when tagged.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>
                <a:latin typeface="Arial Rounded MT Bold" pitchFamily="34" charset="0"/>
              </a:rPr>
              <a:t> This is true except in the unlikely event that the lead runner did not advance after having been forced to vacate by the batter-runner (in which case </a:t>
            </a:r>
            <a:r>
              <a:rPr lang="en-US" sz="2800" i="1" dirty="0">
                <a:solidFill>
                  <a:srgbClr val="C00000"/>
                </a:solidFill>
                <a:latin typeface="Arial Rounded MT Bold" pitchFamily="34" charset="0"/>
              </a:rPr>
              <a:t>he</a:t>
            </a:r>
            <a:r>
              <a:rPr lang="en-US" sz="2800" dirty="0">
                <a:latin typeface="Arial Rounded MT Bold" pitchFamily="34" charset="0"/>
              </a:rPr>
              <a:t>  would be out if tagged, or if the next base he was supposed to advance to is tagged). </a:t>
            </a:r>
          </a:p>
          <a:p>
            <a:pPr lvl="0"/>
            <a:endParaRPr lang="en-US" sz="2800" dirty="0">
              <a:latin typeface="Arial Rounded MT Bold" pitchFamily="34" charset="0"/>
            </a:endParaRPr>
          </a:p>
          <a:p>
            <a:pPr lvl="0"/>
            <a:r>
              <a:rPr lang="en-US" sz="2800" dirty="0">
                <a:solidFill>
                  <a:srgbClr val="C00000"/>
                </a:solidFill>
                <a:latin typeface="Arial Rounded MT Bold" pitchFamily="34" charset="0"/>
              </a:rPr>
              <a:t>Ex. – Bases loaded. Batted </a:t>
            </a:r>
          </a:p>
          <a:p>
            <a:pPr lvl="0"/>
            <a:r>
              <a:rPr lang="en-US" sz="2800" dirty="0">
                <a:solidFill>
                  <a:srgbClr val="C00000"/>
                </a:solidFill>
                <a:latin typeface="Arial Rounded MT Bold" pitchFamily="34" charset="0"/>
              </a:rPr>
              <a:t>ground ball. R3 retreats to 3</a:t>
            </a:r>
            <a:r>
              <a:rPr lang="en-US" sz="2800" baseline="30000" dirty="0">
                <a:solidFill>
                  <a:srgbClr val="C00000"/>
                </a:solidFill>
                <a:latin typeface="Arial Rounded MT Bold" pitchFamily="34" charset="0"/>
              </a:rPr>
              <a:t>rd</a:t>
            </a:r>
            <a:r>
              <a:rPr lang="en-US" sz="2800" dirty="0">
                <a:solidFill>
                  <a:srgbClr val="C00000"/>
                </a:solidFill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>
                <a:solidFill>
                  <a:srgbClr val="C00000"/>
                </a:solidFill>
                <a:latin typeface="Arial Rounded MT Bold" pitchFamily="34" charset="0"/>
              </a:rPr>
              <a:t>after advancing half way to HP </a:t>
            </a:r>
          </a:p>
          <a:p>
            <a:pPr lvl="0"/>
            <a:endParaRPr lang="en-US" sz="2800" dirty="0">
              <a:latin typeface="Arial Rounded MT Bold" pitchFamily="34" charset="0"/>
            </a:endParaRPr>
          </a:p>
          <a:p>
            <a:pPr marL="457200" indent="-457200"/>
            <a:endParaRPr lang="en-US" sz="2800" dirty="0"/>
          </a:p>
        </p:txBody>
      </p:sp>
      <p:pic>
        <p:nvPicPr>
          <p:cNvPr id="3" name="Picture 2" descr="Watch: Boneheaded &lt;strong&gt;Base&lt;/strong&gt;-&lt;strong&gt;Running&lt;/strong&gt; Gives Seattle Mariners a Rare 3-6-&lt;strong&gt;2&lt;/strong&gt;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817499"/>
            <a:ext cx="4232366" cy="20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3" y="132522"/>
            <a:ext cx="109550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7.04  Runners advance one base when: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The batter-runner‘s advance to 1</a:t>
            </a:r>
            <a:r>
              <a:rPr lang="en-US" sz="2800" baseline="30000" dirty="0"/>
              <a:t>st</a:t>
            </a:r>
            <a:r>
              <a:rPr lang="en-US" sz="2800" dirty="0"/>
              <a:t> forces runners to advance.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A Fielder, after catching a fly ball, falls into Dead Ball territory, or…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A fielder falls down in dead ball territory after his momentum carries </a:t>
            </a:r>
          </a:p>
          <a:p>
            <a:pPr marL="457200" indent="-457200"/>
            <a:r>
              <a:rPr lang="en-US" sz="2800" dirty="0"/>
              <a:t>	him there while he is in possession of the ball.  - Dead Ball. Runners are awarded one base.</a:t>
            </a:r>
          </a:p>
          <a:p>
            <a:r>
              <a:rPr lang="en-US" sz="2800" dirty="0">
                <a:latin typeface="Arial Rounded MT Bold" pitchFamily="34" charset="0"/>
              </a:rPr>
              <a:t> </a:t>
            </a:r>
          </a:p>
        </p:txBody>
      </p:sp>
      <p:pic>
        <p:nvPicPr>
          <p:cNvPr id="3" name="Picture 2" descr="&lt;strong&gt;Baseball&lt;/strong&gt; &lt;strong&gt;Base&lt;/strong&gt; Images &amp; Pictures - Becu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466" y="3381158"/>
            <a:ext cx="4250593" cy="21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7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n in to see details and track multiple order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864" y="3971109"/>
            <a:ext cx="2455439" cy="2220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026" y="145774"/>
            <a:ext cx="110227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7.05  -  Equipment Throwing at Batted or Thrown Ball/ Runners advance: 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 Rounded MT Bold" pitchFamily="34" charset="0"/>
              </a:rPr>
              <a:t>4 Bases</a:t>
            </a:r>
            <a:r>
              <a:rPr lang="en-US" sz="2400" dirty="0">
                <a:latin typeface="Arial Rounded MT Bold" pitchFamily="34" charset="0"/>
              </a:rPr>
              <a:t> - if in Umpire’s judgment, a Batted Ball that is deflected by a thrown glove, hat, etc. would have cleared the fence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 Rounded MT Bold" pitchFamily="34" charset="0"/>
              </a:rPr>
              <a:t>3 Bases</a:t>
            </a:r>
            <a:r>
              <a:rPr lang="en-US" sz="2400" dirty="0">
                <a:latin typeface="Arial Rounded MT Bold" pitchFamily="34" charset="0"/>
              </a:rPr>
              <a:t> - if a </a:t>
            </a:r>
            <a:r>
              <a:rPr lang="en-US" sz="2400" u="sng" dirty="0">
                <a:latin typeface="Arial Rounded MT Bold" pitchFamily="34" charset="0"/>
              </a:rPr>
              <a:t>Batted Ball</a:t>
            </a:r>
            <a:r>
              <a:rPr lang="en-US" sz="2400" dirty="0">
                <a:latin typeface="Arial Rounded MT Bold" pitchFamily="34" charset="0"/>
              </a:rPr>
              <a:t> is deliberately touched by equipment detached from its proper place (Ball remains in Play)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 Rounded MT Bold" pitchFamily="34" charset="0"/>
              </a:rPr>
              <a:t>2 Bases -</a:t>
            </a:r>
            <a:r>
              <a:rPr lang="en-US" sz="2400" dirty="0">
                <a:latin typeface="Arial Rounded MT Bold" pitchFamily="34" charset="0"/>
              </a:rPr>
              <a:t> if a </a:t>
            </a:r>
            <a:r>
              <a:rPr lang="en-US" sz="2400" u="sng" dirty="0">
                <a:latin typeface="Arial Rounded MT Bold" pitchFamily="34" charset="0"/>
              </a:rPr>
              <a:t>Thrown Ball</a:t>
            </a:r>
            <a:r>
              <a:rPr lang="en-US" sz="2400" dirty="0">
                <a:latin typeface="Arial Rounded MT Bold" pitchFamily="34" charset="0"/>
              </a:rPr>
              <a:t> is deliberately touched by equipment detached from its proper place (Ball remains in Play)  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 Rounded MT Bold" pitchFamily="34" charset="0"/>
              </a:rPr>
              <a:t>1 Base</a:t>
            </a:r>
            <a:r>
              <a:rPr lang="en-US" sz="2400" dirty="0">
                <a:latin typeface="Arial Rounded MT Bold" pitchFamily="34" charset="0"/>
              </a:rPr>
              <a:t> - if a </a:t>
            </a:r>
            <a:r>
              <a:rPr lang="en-US" sz="2400" u="sng" dirty="0">
                <a:latin typeface="Arial Rounded MT Bold" pitchFamily="34" charset="0"/>
              </a:rPr>
              <a:t>Pitched Ball</a:t>
            </a:r>
            <a:r>
              <a:rPr lang="en-US" sz="2400" dirty="0">
                <a:latin typeface="Arial Rounded MT Bold" pitchFamily="34" charset="0"/>
              </a:rPr>
              <a:t> is deliberately touched by catcher’s detached equipment</a:t>
            </a:r>
          </a:p>
          <a:p>
            <a:r>
              <a:rPr lang="en-US" sz="3600" i="1" dirty="0">
                <a:solidFill>
                  <a:srgbClr val="FF0000"/>
                </a:solidFill>
                <a:latin typeface="Arial Rounded MT Bold" pitchFamily="34" charset="0"/>
              </a:rPr>
              <a:t>Note:</a:t>
            </a:r>
            <a:r>
              <a:rPr lang="en-US" sz="3200" dirty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3200" i="1" dirty="0">
                <a:solidFill>
                  <a:srgbClr val="C00000"/>
                </a:solidFill>
                <a:latin typeface="Arial Rounded MT Bold" pitchFamily="34" charset="0"/>
              </a:rPr>
              <a:t>If live ball is not actually touched - you’ve got </a:t>
            </a:r>
            <a:r>
              <a:rPr lang="en-US" sz="3200" i="1" dirty="0" err="1">
                <a:solidFill>
                  <a:srgbClr val="C00000"/>
                </a:solidFill>
                <a:latin typeface="Arial Rounded MT Bold" pitchFamily="34" charset="0"/>
              </a:rPr>
              <a:t>nothin</a:t>
            </a:r>
            <a:r>
              <a:rPr lang="en-US" sz="3200" i="1" dirty="0">
                <a:solidFill>
                  <a:srgbClr val="C00000"/>
                </a:solidFill>
                <a:latin typeface="Arial Rounded MT Bold" pitchFamily="34" charset="0"/>
              </a:rPr>
              <a:t>’ !</a:t>
            </a:r>
            <a:endParaRPr lang="en-US" sz="3200" dirty="0">
              <a:solidFill>
                <a:srgbClr val="C00000"/>
              </a:solidFill>
              <a:latin typeface="Arial Rounded MT Bold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 Rounded MT Bold" pitchFamily="34" charset="0"/>
              </a:rPr>
              <a:t>1 Base</a:t>
            </a:r>
            <a:r>
              <a:rPr lang="en-US" sz="2400" dirty="0">
                <a:latin typeface="Arial Rounded MT Bold" pitchFamily="34" charset="0"/>
              </a:rPr>
              <a:t> - if a pitch or pickoff throw </a:t>
            </a:r>
            <a:r>
              <a:rPr lang="en-US" sz="2400" u="sng" dirty="0">
                <a:latin typeface="Arial Rounded MT Bold" pitchFamily="34" charset="0"/>
              </a:rPr>
              <a:t>from the Rubber</a:t>
            </a:r>
            <a:r>
              <a:rPr lang="en-US" sz="2400" dirty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400" dirty="0">
                <a:latin typeface="Arial Rounded MT Bold" pitchFamily="34" charset="0"/>
              </a:rPr>
              <a:t>goes into Dead Ball Territory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 Rounded MT Bold" pitchFamily="34" charset="0"/>
              </a:rPr>
              <a:t>1 Base</a:t>
            </a:r>
            <a:r>
              <a:rPr lang="en-US" sz="2400" dirty="0">
                <a:latin typeface="Arial Rounded MT Bold" pitchFamily="34" charset="0"/>
              </a:rPr>
              <a:t> - batter on Ball 4, or dropped 3</a:t>
            </a:r>
            <a:r>
              <a:rPr lang="en-US" sz="2400" baseline="30000" dirty="0">
                <a:latin typeface="Arial Rounded MT Bold" pitchFamily="34" charset="0"/>
              </a:rPr>
              <a:t>rd</a:t>
            </a:r>
            <a:r>
              <a:rPr lang="en-US" sz="2400" dirty="0">
                <a:latin typeface="Arial Rounded MT Bold" pitchFamily="34" charset="0"/>
              </a:rPr>
              <a:t> Strike, </a:t>
            </a:r>
          </a:p>
          <a:p>
            <a:pPr lvl="0"/>
            <a:r>
              <a:rPr lang="en-US" sz="2400" dirty="0">
                <a:latin typeface="Arial Rounded MT Bold" pitchFamily="34" charset="0"/>
              </a:rPr>
              <a:t>if pitched ball lodges in fence, or Umpire’s gear.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052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 of MLB &lt;strong&gt;obstruction&lt;/strong&gt; rule invoked in 9th inning of World Serie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866" y="1526159"/>
            <a:ext cx="3084109" cy="3973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739" y="2981741"/>
            <a:ext cx="656942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 the act of a Fielder who, </a:t>
            </a:r>
            <a:r>
              <a:rPr lang="en-US" sz="2800" dirty="0">
                <a:solidFill>
                  <a:srgbClr val="FF0000"/>
                </a:solidFill>
              </a:rPr>
              <a:t>when </a:t>
            </a:r>
            <a:r>
              <a:rPr lang="en-US" sz="2400" dirty="0"/>
              <a:t>not in possession</a:t>
            </a:r>
          </a:p>
          <a:p>
            <a:r>
              <a:rPr lang="en-US" sz="2400" dirty="0"/>
              <a:t>of the ball, impedes the progress of any Runner. It </a:t>
            </a:r>
          </a:p>
          <a:p>
            <a:r>
              <a:rPr lang="en-US" sz="2400" dirty="0"/>
              <a:t>shall be called on any Defensive player who blocks</a:t>
            </a:r>
          </a:p>
          <a:p>
            <a:r>
              <a:rPr lang="en-US" sz="2400" dirty="0"/>
              <a:t> off a base, baseline, or Home Plate from a Base </a:t>
            </a:r>
          </a:p>
          <a:p>
            <a:r>
              <a:rPr lang="en-US" sz="2400" dirty="0"/>
              <a:t>Runner while not in possession of the ball. A</a:t>
            </a:r>
          </a:p>
          <a:p>
            <a:r>
              <a:rPr lang="en-US" sz="2400" dirty="0"/>
              <a:t>“Fake” Tag is Obstruction.</a:t>
            </a:r>
          </a:p>
        </p:txBody>
      </p:sp>
      <p:pic>
        <p:nvPicPr>
          <p:cNvPr id="4" name="Picture 3" descr="Papantonio: Progressives Taking Action Against GOP &lt;strong&gt;Obstruction&lt;/strong&gt; (VIDEO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467" y="745807"/>
            <a:ext cx="5152150" cy="209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522" y="339633"/>
            <a:ext cx="114857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7.06  OBSTRUCTION:</a:t>
            </a:r>
          </a:p>
          <a:p>
            <a:pPr marL="514350" indent="-514350">
              <a:buAutoNum type="alphaLcParenR"/>
            </a:pPr>
            <a:r>
              <a:rPr lang="en-US" sz="2800" dirty="0"/>
              <a:t>If a </a:t>
            </a:r>
            <a:r>
              <a:rPr lang="en-US" sz="2800" u="sng" dirty="0"/>
              <a:t>play </a:t>
            </a:r>
            <a:r>
              <a:rPr lang="en-US" sz="2800" u="sng" dirty="0">
                <a:solidFill>
                  <a:srgbClr val="C00000"/>
                </a:solidFill>
              </a:rPr>
              <a:t>is</a:t>
            </a:r>
            <a:r>
              <a:rPr lang="en-US" sz="2800" u="sng" dirty="0"/>
              <a:t> being made </a:t>
            </a:r>
            <a:r>
              <a:rPr lang="en-US" sz="2800" dirty="0"/>
              <a:t>on the Obstructed Runner </a:t>
            </a:r>
            <a:r>
              <a:rPr lang="en-US" sz="2800" u="sng" dirty="0"/>
              <a:t>or</a:t>
            </a:r>
            <a:r>
              <a:rPr lang="en-US" sz="2800" dirty="0"/>
              <a:t> if the Batter-Runner</a:t>
            </a:r>
          </a:p>
          <a:p>
            <a:pPr marL="514350" indent="-514350"/>
            <a:r>
              <a:rPr lang="en-US" sz="2800" dirty="0"/>
              <a:t>	is obstructed before touching 1</a:t>
            </a:r>
            <a:r>
              <a:rPr lang="en-US" sz="2800" baseline="30000" dirty="0"/>
              <a:t>st</a:t>
            </a:r>
            <a:r>
              <a:rPr lang="en-US" sz="2800" dirty="0"/>
              <a:t> base, the ball is </a:t>
            </a:r>
            <a:r>
              <a:rPr lang="en-US" sz="2800" dirty="0">
                <a:solidFill>
                  <a:srgbClr val="C00000"/>
                </a:solidFill>
              </a:rPr>
              <a:t>“Immediately Dead”.  </a:t>
            </a:r>
            <a:r>
              <a:rPr lang="en-US" sz="2800" dirty="0"/>
              <a:t>Place all runners at bases they would have reached. </a:t>
            </a:r>
            <a:r>
              <a:rPr lang="en-US" sz="2800" i="1" u="sng" dirty="0">
                <a:solidFill>
                  <a:srgbClr val="C00000"/>
                </a:solidFill>
              </a:rPr>
              <a:t>Note:</a:t>
            </a:r>
            <a:r>
              <a:rPr lang="en-US" sz="2800" dirty="0"/>
              <a:t>  The obstructed runner is awarded at least one base beyond the base last legally touched. </a:t>
            </a:r>
          </a:p>
          <a:p>
            <a:pPr marL="514350" indent="-514350"/>
            <a:r>
              <a:rPr lang="en-US" sz="2800" dirty="0"/>
              <a:t>b] 	If </a:t>
            </a:r>
            <a:r>
              <a:rPr lang="en-US" sz="2800" u="sng" dirty="0">
                <a:solidFill>
                  <a:srgbClr val="C00000"/>
                </a:solidFill>
              </a:rPr>
              <a:t>no</a:t>
            </a:r>
            <a:r>
              <a:rPr lang="en-US" sz="2800" u="sng" dirty="0"/>
              <a:t> play is being made </a:t>
            </a:r>
            <a:r>
              <a:rPr lang="en-US" sz="2800" dirty="0"/>
              <a:t>on the obstructed runner, ball is </a:t>
            </a:r>
            <a:r>
              <a:rPr lang="en-US" sz="2800" dirty="0">
                <a:solidFill>
                  <a:srgbClr val="C00000"/>
                </a:solidFill>
              </a:rPr>
              <a:t>”Delayed Dead”. </a:t>
            </a:r>
          </a:p>
          <a:p>
            <a:pPr marL="514350" indent="-514350"/>
            <a:r>
              <a:rPr lang="en-US" sz="2800" dirty="0"/>
              <a:t>	Call it… and wait! When no further play is possible, place runners at bases </a:t>
            </a:r>
          </a:p>
          <a:p>
            <a:pPr marL="514350" indent="-514350"/>
            <a:r>
              <a:rPr lang="en-US" sz="2800" dirty="0"/>
              <a:t>	they would have reached had the obstruction not occurred (if any). 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         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532" y="4053217"/>
            <a:ext cx="47707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Remember : </a:t>
            </a:r>
            <a:r>
              <a:rPr lang="en-US" sz="2400" dirty="0"/>
              <a:t>If ball remains live and a Runner attempts to advance beyond the awarded base, he does so at his own risk. </a:t>
            </a:r>
            <a:r>
              <a:rPr lang="en-US" sz="2400" dirty="0">
                <a:solidFill>
                  <a:srgbClr val="C00000"/>
                </a:solidFill>
              </a:rPr>
              <a:t>[Judgment]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5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348" y="477078"/>
            <a:ext cx="109712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Fake Tag is: </a:t>
            </a:r>
            <a:r>
              <a:rPr lang="en-US" sz="2400" dirty="0"/>
              <a:t>when a Fielder is at a base and takes an action that simulates an</a:t>
            </a:r>
          </a:p>
          <a:p>
            <a:r>
              <a:rPr lang="en-US" sz="2400" dirty="0"/>
              <a:t>attempted tag, which causes the runner to slow down or slide. Faking a catch while</a:t>
            </a:r>
          </a:p>
          <a:p>
            <a:r>
              <a:rPr lang="en-US" sz="2400" dirty="0"/>
              <a:t>not near a base or the base path is not a Fake Tag </a:t>
            </a:r>
            <a:r>
              <a:rPr lang="en-US" sz="2800" dirty="0">
                <a:solidFill>
                  <a:srgbClr val="FF0000"/>
                </a:solidFill>
              </a:rPr>
              <a:t>(Judgement) so,</a:t>
            </a:r>
          </a:p>
          <a:p>
            <a:r>
              <a:rPr lang="en-US" sz="2400" dirty="0"/>
              <a:t>if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 Fielder goes through with the motion of catching a ball and then simulates a tag, it</a:t>
            </a:r>
          </a:p>
          <a:p>
            <a:r>
              <a:rPr lang="en-US" sz="2400" dirty="0"/>
              <a:t>is Obstruction. It should be called- There is no WARNING. </a:t>
            </a:r>
            <a:endParaRPr lang="en-US" sz="2800" dirty="0"/>
          </a:p>
        </p:txBody>
      </p:sp>
      <p:pic>
        <p:nvPicPr>
          <p:cNvPr id="5" name="Picture 4" descr="&lt;strong&gt;Baseball&lt;/strong&gt; &lt;strong&gt;base&lt;/strong&gt; Stock Pho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32" y="3193891"/>
            <a:ext cx="4319841" cy="2438283"/>
          </a:xfrm>
          <a:prstGeom prst="rect">
            <a:avLst/>
          </a:prstGeom>
        </p:spPr>
      </p:pic>
      <p:pic>
        <p:nvPicPr>
          <p:cNvPr id="6" name="Picture 5" descr="&lt;strong&gt;Consistency&lt;/strong&gt; is Imperative to Reach Any Goal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8" y="2678388"/>
            <a:ext cx="29051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2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elerate Your Game: How to Improve Your Baseball Speed | Insid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568" y="880532"/>
            <a:ext cx="2774258" cy="4454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782" y="404948"/>
            <a:ext cx="775252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7.08 -  </a:t>
            </a:r>
            <a:r>
              <a:rPr lang="en-US" sz="2400" dirty="0"/>
              <a:t>The Runner is out for:</a:t>
            </a:r>
          </a:p>
          <a:p>
            <a:endParaRPr lang="en-US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Running 3 ft. out of the baseline in order to </a:t>
            </a:r>
            <a:r>
              <a:rPr lang="en-US" sz="2400" u="sng" dirty="0"/>
              <a:t>avoid a tag </a:t>
            </a:r>
            <a:r>
              <a:rPr lang="en-US" sz="2400" dirty="0"/>
              <a:t>–	</a:t>
            </a:r>
            <a:r>
              <a:rPr lang="en-US" sz="2400" u="sng" dirty="0">
                <a:solidFill>
                  <a:srgbClr val="C00000"/>
                </a:solidFill>
              </a:rPr>
              <a:t>Note:</a:t>
            </a:r>
            <a:r>
              <a:rPr lang="en-US" sz="2400" dirty="0"/>
              <a:t>  Runner is not out if trying to avoid a fielder 	attempting to make a play.</a:t>
            </a:r>
          </a:p>
          <a:p>
            <a:pPr marL="457200" indent="-457200"/>
            <a:endParaRPr lang="en-US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 After touching 1</a:t>
            </a:r>
            <a:r>
              <a:rPr lang="en-US" sz="2400" baseline="30000" dirty="0"/>
              <a:t>st</a:t>
            </a:r>
            <a:r>
              <a:rPr lang="en-US" sz="2400" dirty="0"/>
              <a:t> base, the runner leaves the baseline,</a:t>
            </a:r>
          </a:p>
          <a:p>
            <a:r>
              <a:rPr lang="en-US" sz="2400" dirty="0"/>
              <a:t>         obviously giving up all effort to advance to next base.</a:t>
            </a:r>
          </a:p>
          <a:p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  The Runner does not slide or attempt to get around the</a:t>
            </a:r>
          </a:p>
          <a:p>
            <a:r>
              <a:rPr lang="en-US" sz="2400" dirty="0"/>
              <a:t>         fielder who has the ball and is waiting to apply a tag.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   The Runner (Majors) slides head first to advance.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2542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1489</TotalTime>
  <Words>1242</Words>
  <Application>Microsoft Office PowerPoint</Application>
  <PresentationFormat>Custom</PresentationFormat>
  <Paragraphs>165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Main Event</vt:lpstr>
      <vt:lpstr>7.00 The runner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9.00 The Umpire</dc:title>
  <dc:creator>john watson</dc:creator>
  <cp:lastModifiedBy>D Angelo, Craig</cp:lastModifiedBy>
  <cp:revision>147</cp:revision>
  <dcterms:created xsi:type="dcterms:W3CDTF">2017-01-11T18:07:31Z</dcterms:created>
  <dcterms:modified xsi:type="dcterms:W3CDTF">2017-12-13T20:08:16Z</dcterms:modified>
</cp:coreProperties>
</file>